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8" autoAdjust="0"/>
    <p:restoredTop sz="94660"/>
  </p:normalViewPr>
  <p:slideViewPr>
    <p:cSldViewPr>
      <p:cViewPr varScale="1">
        <p:scale>
          <a:sx n="65" d="100"/>
          <a:sy n="65" d="100"/>
        </p:scale>
        <p:origin x="-138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8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9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9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3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2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3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2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1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1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6D004-52EF-42A8-8ECD-E62BE47ED82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9BF0E-A932-4490-A3F4-FB24BEF83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2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82077" y="609600"/>
            <a:ext cx="5979843" cy="21544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Strategic Plan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SWOT Analysis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398" y="5048787"/>
            <a:ext cx="88392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Presented by: </a:t>
            </a:r>
          </a:p>
          <a:p>
            <a:pPr algn="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Stephen Nutter (VA) IFTA, Inc. Board of Trustees, </a:t>
            </a:r>
          </a:p>
          <a:p>
            <a:pPr algn="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President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536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4377" y="1066800"/>
            <a:ext cx="5934702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</a:p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Convergence</a:t>
            </a:r>
          </a:p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Divergence</a:t>
            </a:r>
            <a:endParaRPr lang="en-US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51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990600"/>
            <a:ext cx="57912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Staff</a:t>
            </a:r>
          </a:p>
          <a:p>
            <a:r>
              <a:rPr lang="en-US" dirty="0"/>
              <a:t>Clearinghouse</a:t>
            </a:r>
          </a:p>
          <a:p>
            <a:r>
              <a:rPr lang="en-US" dirty="0"/>
              <a:t>Interest in strategic planning/forward looking</a:t>
            </a:r>
          </a:p>
          <a:p>
            <a:r>
              <a:rPr lang="en-US" dirty="0"/>
              <a:t>Relationship with stakeholders/industry</a:t>
            </a:r>
          </a:p>
          <a:p>
            <a:r>
              <a:rPr lang="en-US" dirty="0"/>
              <a:t>Existing networking opportunities</a:t>
            </a:r>
          </a:p>
          <a:p>
            <a:r>
              <a:rPr lang="en-US" dirty="0"/>
              <a:t>Website</a:t>
            </a:r>
          </a:p>
          <a:p>
            <a:r>
              <a:rPr lang="en-US" dirty="0"/>
              <a:t>Ongoing training opportunities</a:t>
            </a:r>
          </a:p>
          <a:p>
            <a:r>
              <a:rPr lang="en-US" dirty="0"/>
              <a:t>Longevity and functionality of the plan</a:t>
            </a:r>
          </a:p>
          <a:p>
            <a:r>
              <a:rPr lang="en-US" dirty="0"/>
              <a:t>Clearinghouse and funds transfer process</a:t>
            </a:r>
          </a:p>
          <a:p>
            <a:r>
              <a:rPr lang="en-US" dirty="0"/>
              <a:t>Way jurisdictions work together</a:t>
            </a:r>
          </a:p>
          <a:p>
            <a:r>
              <a:rPr lang="en-US" dirty="0"/>
              <a:t>Security of clearinghouse</a:t>
            </a:r>
          </a:p>
          <a:p>
            <a:r>
              <a:rPr lang="en-US" dirty="0"/>
              <a:t>Expertise/Experience</a:t>
            </a:r>
          </a:p>
          <a:p>
            <a:r>
              <a:rPr lang="en-US" dirty="0"/>
              <a:t>Board (when engaged)</a:t>
            </a:r>
          </a:p>
          <a:p>
            <a:r>
              <a:rPr lang="en-US" dirty="0"/>
              <a:t>Jurisdictions get the right people involved with IFTA</a:t>
            </a:r>
          </a:p>
          <a:p>
            <a:r>
              <a:rPr lang="en-US" dirty="0"/>
              <a:t>Effective peer review process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" y="1905000"/>
            <a:ext cx="251460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</a:t>
            </a:r>
            <a:endParaRPr lang="en-US" sz="20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38603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i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Strengths</a:t>
            </a:r>
            <a:endParaRPr lang="en-US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42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09672" y="990600"/>
            <a:ext cx="6324600" cy="5638800"/>
          </a:xfrm>
        </p:spPr>
        <p:txBody>
          <a:bodyPr>
            <a:noAutofit/>
          </a:bodyPr>
          <a:lstStyle/>
          <a:p>
            <a:r>
              <a:rPr lang="en-US" sz="1600" dirty="0"/>
              <a:t>Jurisdictional Competition/tension</a:t>
            </a:r>
          </a:p>
          <a:p>
            <a:r>
              <a:rPr lang="en-US" sz="1600" dirty="0"/>
              <a:t>Clearinghouse</a:t>
            </a:r>
          </a:p>
          <a:p>
            <a:r>
              <a:rPr lang="en-US" sz="1600" dirty="0"/>
              <a:t>Website</a:t>
            </a:r>
          </a:p>
          <a:p>
            <a:r>
              <a:rPr lang="en-US" sz="1600" dirty="0"/>
              <a:t>Not open minded enough</a:t>
            </a:r>
          </a:p>
          <a:p>
            <a:r>
              <a:rPr lang="en-US" sz="1600" dirty="0"/>
              <a:t>Willingness of Board to commit to making decisions</a:t>
            </a:r>
          </a:p>
          <a:p>
            <a:r>
              <a:rPr lang="en-US" sz="1600" dirty="0"/>
              <a:t>Failure to collaborate (exp. w/ IRP)</a:t>
            </a:r>
          </a:p>
          <a:p>
            <a:r>
              <a:rPr lang="en-US" sz="1600" dirty="0"/>
              <a:t>Some decisions made by and Legacy of previous executive director</a:t>
            </a:r>
          </a:p>
          <a:p>
            <a:r>
              <a:rPr lang="en-US" sz="1600" dirty="0"/>
              <a:t>Fact that there is currently no ED</a:t>
            </a:r>
          </a:p>
          <a:p>
            <a:r>
              <a:rPr lang="en-US" sz="1600" dirty="0"/>
              <a:t>Lack of succession plan</a:t>
            </a:r>
          </a:p>
          <a:p>
            <a:r>
              <a:rPr lang="en-US" sz="1600" dirty="0"/>
              <a:t>Lack of strong governance procedures like IRP</a:t>
            </a:r>
          </a:p>
          <a:p>
            <a:r>
              <a:rPr lang="en-US" sz="1600" dirty="0"/>
              <a:t>Governance procedures like balloting</a:t>
            </a:r>
          </a:p>
          <a:p>
            <a:r>
              <a:rPr lang="en-US" sz="1600" dirty="0"/>
              <a:t>Paucity of continuing trainings</a:t>
            </a:r>
          </a:p>
          <a:p>
            <a:r>
              <a:rPr lang="en-US" sz="1600" dirty="0"/>
              <a:t>Lack of information about what is going on at the jurisdictional level</a:t>
            </a:r>
          </a:p>
          <a:p>
            <a:r>
              <a:rPr lang="en-US" sz="1600" dirty="0"/>
              <a:t>Lack of uniformity across jurisdictions</a:t>
            </a:r>
          </a:p>
          <a:p>
            <a:r>
              <a:rPr lang="en-US" sz="1600" dirty="0"/>
              <a:t>Lack of industry on IFTA committees</a:t>
            </a:r>
          </a:p>
          <a:p>
            <a:r>
              <a:rPr lang="en-US" sz="1600" dirty="0"/>
              <a:t>Underrepresentation among public sector assn.</a:t>
            </a:r>
          </a:p>
          <a:p>
            <a:r>
              <a:rPr lang="en-US" sz="1600" dirty="0"/>
              <a:t>Lack of technological expertise</a:t>
            </a:r>
          </a:p>
          <a:p>
            <a:r>
              <a:rPr lang="en-US" sz="1600" dirty="0"/>
              <a:t>Speed/breadth of data sharing</a:t>
            </a:r>
          </a:p>
          <a:p>
            <a:r>
              <a:rPr lang="en-US" sz="1600" dirty="0"/>
              <a:t>Uncertainty surrounding building/location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1686826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</a:t>
            </a:r>
            <a:endParaRPr lang="en-US" sz="20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106"/>
            <a:ext cx="48559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i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Weaknesses</a:t>
            </a:r>
            <a:endParaRPr lang="en-US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33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95600" y="1295400"/>
            <a:ext cx="5867400" cy="49831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New Technology</a:t>
            </a:r>
          </a:p>
          <a:p>
            <a:r>
              <a:rPr lang="en-US" dirty="0"/>
              <a:t>Growth of electronic records</a:t>
            </a:r>
          </a:p>
          <a:p>
            <a:r>
              <a:rPr lang="en-US" dirty="0"/>
              <a:t>Opportunity to shape transition to mileage based system</a:t>
            </a:r>
          </a:p>
          <a:p>
            <a:r>
              <a:rPr lang="en-US" dirty="0"/>
              <a:t>Collaborations with groups like I-95 corridor</a:t>
            </a:r>
          </a:p>
          <a:p>
            <a:r>
              <a:rPr lang="en-US" dirty="0"/>
              <a:t>Greater collaboration with IRP</a:t>
            </a:r>
          </a:p>
          <a:p>
            <a:r>
              <a:rPr lang="en-US" dirty="0"/>
              <a:t>Taking advantage of Innovative tech deployment (ITD) grants, </a:t>
            </a:r>
            <a:r>
              <a:rPr lang="en-US" dirty="0" err="1" smtClean="0"/>
              <a:t>Cview</a:t>
            </a:r>
            <a:r>
              <a:rPr lang="en-US" dirty="0" smtClean="0"/>
              <a:t>, grants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Stronger relationship with law enforcement</a:t>
            </a:r>
          </a:p>
          <a:p>
            <a:r>
              <a:rPr lang="en-US" dirty="0"/>
              <a:t>Enhance systems to transfer information to and among jurisdictions</a:t>
            </a:r>
          </a:p>
          <a:p>
            <a:r>
              <a:rPr lang="en-US" dirty="0"/>
              <a:t>New executive director</a:t>
            </a:r>
          </a:p>
          <a:p>
            <a:r>
              <a:rPr lang="en-US" dirty="0"/>
              <a:t>Robust economy (lots of trucks on the roads)</a:t>
            </a:r>
          </a:p>
          <a:p>
            <a:r>
              <a:rPr lang="en-US" dirty="0"/>
              <a:t>Already fill the taxation niche</a:t>
            </a:r>
          </a:p>
          <a:p>
            <a:r>
              <a:rPr lang="en-US" dirty="0"/>
              <a:t>On-line economy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" y="1905000"/>
            <a:ext cx="228600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</a:t>
            </a:r>
            <a:endParaRPr lang="en-US" sz="20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21"/>
            <a:ext cx="547457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i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Opportunities</a:t>
            </a:r>
            <a:endParaRPr lang="en-US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286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95600" y="914400"/>
            <a:ext cx="6172200" cy="5867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Electric vehicles and alternative fuels</a:t>
            </a:r>
          </a:p>
          <a:p>
            <a:r>
              <a:rPr lang="en-US" dirty="0"/>
              <a:t>Impact of increasing efficiency on funding model</a:t>
            </a:r>
          </a:p>
          <a:p>
            <a:r>
              <a:rPr lang="en-US" dirty="0"/>
              <a:t>Transition to mileage based system</a:t>
            </a:r>
          </a:p>
          <a:p>
            <a:r>
              <a:rPr lang="en-US" dirty="0" err="1"/>
              <a:t>Govs</a:t>
            </a:r>
            <a:r>
              <a:rPr lang="en-US" dirty="0"/>
              <a:t> not kept up to speed on value of IFTA</a:t>
            </a:r>
          </a:p>
          <a:p>
            <a:r>
              <a:rPr lang="en-US" dirty="0"/>
              <a:t>Changes to electronic licensure and verification</a:t>
            </a:r>
          </a:p>
          <a:p>
            <a:r>
              <a:rPr lang="en-US" dirty="0"/>
              <a:t>Lack of succession plan</a:t>
            </a:r>
          </a:p>
          <a:p>
            <a:r>
              <a:rPr lang="en-US" dirty="0"/>
              <a:t>Comingling funds model may violate individual state laws</a:t>
            </a:r>
          </a:p>
          <a:p>
            <a:r>
              <a:rPr lang="en-US" dirty="0"/>
              <a:t>Information security</a:t>
            </a:r>
          </a:p>
          <a:p>
            <a:r>
              <a:rPr lang="en-US" dirty="0"/>
              <a:t>Lack of system to share information among jurisdictions</a:t>
            </a:r>
          </a:p>
          <a:p>
            <a:r>
              <a:rPr lang="en-US" dirty="0"/>
              <a:t>Being subsumed by IRP</a:t>
            </a:r>
          </a:p>
          <a:p>
            <a:r>
              <a:rPr lang="en-US" dirty="0"/>
              <a:t>Risk averse mindset slows adaptation</a:t>
            </a:r>
          </a:p>
          <a:p>
            <a:r>
              <a:rPr lang="en-US" dirty="0"/>
              <a:t>Governance processes slow adaptation</a:t>
            </a:r>
          </a:p>
          <a:p>
            <a:r>
              <a:rPr lang="en-US" dirty="0"/>
              <a:t>On-line economy</a:t>
            </a:r>
          </a:p>
          <a:p>
            <a:r>
              <a:rPr lang="fr-FR" dirty="0"/>
              <a:t>Disruptive </a:t>
            </a:r>
            <a:r>
              <a:rPr lang="fr-FR" dirty="0" smtClean="0"/>
              <a:t>polices </a:t>
            </a:r>
            <a:r>
              <a:rPr lang="fr-FR" dirty="0"/>
              <a:t>(Emission </a:t>
            </a:r>
            <a:r>
              <a:rPr lang="fr-FR" dirty="0" err="1"/>
              <a:t>regulations</a:t>
            </a:r>
            <a:r>
              <a:rPr lang="fr-FR" dirty="0"/>
              <a:t>, </a:t>
            </a:r>
            <a:r>
              <a:rPr lang="fr-FR" dirty="0" err="1"/>
              <a:t>Carbon</a:t>
            </a:r>
            <a:r>
              <a:rPr lang="fr-FR" dirty="0"/>
              <a:t> </a:t>
            </a:r>
            <a:r>
              <a:rPr lang="fr-FR" dirty="0" err="1"/>
              <a:t>tax</a:t>
            </a:r>
            <a:r>
              <a:rPr lang="fr-FR" dirty="0"/>
              <a:t>, </a:t>
            </a:r>
            <a:r>
              <a:rPr lang="fr-FR" dirty="0" err="1"/>
              <a:t>etc</a:t>
            </a:r>
            <a:r>
              <a:rPr lang="fr-FR" dirty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" y="1905000"/>
            <a:ext cx="259080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</a:t>
            </a:r>
            <a:endParaRPr lang="en-US" sz="20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45898" y="21077"/>
            <a:ext cx="305590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Threats</a:t>
            </a:r>
            <a:endParaRPr lang="en-US" sz="72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7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342</Words>
  <Application>Microsoft Office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Strategic Plan SWOT Analysis    </dc:title>
  <dc:creator>Debora Meise</dc:creator>
  <cp:lastModifiedBy>Debora Meise</cp:lastModifiedBy>
  <cp:revision>9</cp:revision>
  <dcterms:created xsi:type="dcterms:W3CDTF">2019-07-26T18:13:43Z</dcterms:created>
  <dcterms:modified xsi:type="dcterms:W3CDTF">2019-07-26T18:55:25Z</dcterms:modified>
</cp:coreProperties>
</file>